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422C16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F808E-3FDA-4026-891F-CE83E2E9D90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0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E2CA1-8C20-4072-960F-91745172DA0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76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62D85-9DDF-419F-A314-AD0A16EF160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11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30D4-D2D9-422C-ABA5-BEB442CDC79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9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EDE6-01AA-4E82-91FB-306B996A0F2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83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D9AC6-6DE1-40E9-B84D-7854AB8C80F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7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BA59-25F7-46A6-B7AD-E651DF0DA3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95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1DB8-B828-43CD-ABB3-D637418B3F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5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019C3-C456-4314-80A8-99DD6CC7A3A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34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4D6A0-E1F4-44DB-A202-7861A19736E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40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D441-96C0-48E8-BAAB-B557CC81ADA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5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4432A-68BB-43D0-A3D6-66B509307AA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512" y="5405438"/>
            <a:ext cx="8424936" cy="544512"/>
          </a:xfrm>
          <a:noFill/>
          <a:ln/>
        </p:spPr>
        <p:txBody>
          <a:bodyPr/>
          <a:lstStyle/>
          <a:p>
            <a:pPr algn="l"/>
            <a:r>
              <a:rPr lang="es-ES" sz="3600" b="1" dirty="0" smtClean="0">
                <a:solidFill>
                  <a:schemeClr val="bg1"/>
                </a:solidFill>
              </a:rPr>
              <a:t>E. Russell </a:t>
            </a:r>
            <a:r>
              <a:rPr lang="es-ES" sz="3600" b="1" dirty="0" err="1" smtClean="0">
                <a:solidFill>
                  <a:schemeClr val="bg1"/>
                </a:solidFill>
              </a:rPr>
              <a:t>Hicks</a:t>
            </a:r>
            <a:r>
              <a:rPr lang="es-ES" sz="36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err="1" smtClean="0">
                <a:solidFill>
                  <a:schemeClr val="bg1"/>
                </a:solidFill>
              </a:rPr>
              <a:t>Middle</a:t>
            </a:r>
            <a:r>
              <a:rPr lang="es-ES" sz="36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err="1" smtClean="0">
                <a:solidFill>
                  <a:schemeClr val="bg1"/>
                </a:solidFill>
              </a:rPr>
              <a:t>School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539750" y="5949950"/>
            <a:ext cx="799269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UY" b="1" dirty="0" smtClean="0">
                <a:solidFill>
                  <a:schemeClr val="bg1"/>
                </a:solidFill>
              </a:rPr>
              <a:t>New </a:t>
            </a:r>
            <a:r>
              <a:rPr lang="es-UY" b="1" dirty="0" err="1" smtClean="0">
                <a:solidFill>
                  <a:schemeClr val="bg1"/>
                </a:solidFill>
              </a:rPr>
              <a:t>Student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Magnet</a:t>
            </a:r>
            <a:r>
              <a:rPr lang="es-UY" b="1" dirty="0" smtClean="0">
                <a:solidFill>
                  <a:schemeClr val="bg1"/>
                </a:solidFill>
              </a:rPr>
              <a:t> Open </a:t>
            </a:r>
            <a:r>
              <a:rPr lang="es-UY" b="1" dirty="0" err="1" smtClean="0">
                <a:solidFill>
                  <a:schemeClr val="bg1"/>
                </a:solidFill>
              </a:rPr>
              <a:t>House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  <a:latin typeface="Comic Sans MS" pitchFamily="66" charset="0"/>
              </a:rPr>
              <a:t>Registration</a:t>
            </a:r>
            <a:endParaRPr lang="en-U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70150" y="1186211"/>
            <a:ext cx="7426185" cy="4691061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Any student whose home school is not E. Russell Hicks Middle School must enroll here.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Enrollment Requirements	</a:t>
            </a:r>
          </a:p>
          <a:p>
            <a:pPr lvl="1"/>
            <a:r>
              <a:rPr lang="en-US" sz="1800" b="1" dirty="0">
                <a:latin typeface="Comic Sans MS" pitchFamily="66" charset="0"/>
              </a:rPr>
              <a:t>Biological parent must enroll child</a:t>
            </a:r>
          </a:p>
          <a:p>
            <a:pPr lvl="1"/>
            <a:r>
              <a:rPr lang="en-US" sz="1800" b="1" dirty="0">
                <a:latin typeface="Comic Sans MS" pitchFamily="66" charset="0"/>
              </a:rPr>
              <a:t>WCPS enrollment form </a:t>
            </a:r>
          </a:p>
          <a:p>
            <a:pPr lvl="1"/>
            <a:r>
              <a:rPr lang="en-US" sz="1800" b="1" dirty="0">
                <a:latin typeface="Comic Sans MS" pitchFamily="66" charset="0"/>
              </a:rPr>
              <a:t>WCPS program attendance agreement</a:t>
            </a:r>
          </a:p>
          <a:p>
            <a:pPr lvl="1"/>
            <a:r>
              <a:rPr lang="en-US" sz="1800" b="1" dirty="0">
                <a:latin typeface="Comic Sans MS" pitchFamily="66" charset="0"/>
              </a:rPr>
              <a:t>Proof of residency</a:t>
            </a:r>
          </a:p>
          <a:p>
            <a:pPr marL="0" indent="0"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Enrollment must be complete by </a:t>
            </a:r>
            <a:r>
              <a:rPr lang="en-US" sz="2400" b="1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Comic Sans MS" pitchFamily="66" charset="0"/>
              </a:rPr>
              <a:t>July 15, 2014</a:t>
            </a:r>
          </a:p>
          <a:p>
            <a:endParaRPr lang="en-US" sz="2400" b="1" dirty="0">
              <a:effectLst>
                <a:glow rad="101600">
                  <a:srgbClr val="00B050">
                    <a:alpha val="60000"/>
                  </a:srgbClr>
                </a:glow>
              </a:effectLst>
              <a:latin typeface="Comic Sans MS" pitchFamily="66" charset="0"/>
            </a:endParaRPr>
          </a:p>
          <a:p>
            <a:pPr marL="0" indent="0" algn="r">
              <a:buNone/>
            </a:pPr>
            <a:r>
              <a:rPr lang="en-US" sz="1800" b="1" i="1" dirty="0" smtClean="0">
                <a:effectLst/>
                <a:latin typeface="Comic Sans MS" pitchFamily="66" charset="0"/>
              </a:rPr>
              <a:t>*Call 301-766-8110 for additional information</a:t>
            </a:r>
          </a:p>
          <a:p>
            <a:endParaRPr lang="en-US" sz="2400" b="1" dirty="0" smtClean="0">
              <a:effectLst>
                <a:glow rad="101600">
                  <a:srgbClr val="00B050">
                    <a:alpha val="60000"/>
                  </a:srgbClr>
                </a:glow>
              </a:effectLst>
              <a:latin typeface="Comic Sans MS" pitchFamily="66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mic Sans MS" pitchFamily="66" charset="0"/>
            </a:endParaRPr>
          </a:p>
          <a:p>
            <a:endParaRPr lang="en-US" sz="2000" b="1" dirty="0">
              <a:latin typeface="Comic Sans MS" pitchFamily="66" charset="0"/>
            </a:endParaRPr>
          </a:p>
          <a:p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4098" name="Picture 2" descr="C:\Users\DrexeCry\AppData\Local\Microsoft\Windows\Temporary Internet Files\Content.IE5\H1HNJH0E\MC900325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16832"/>
            <a:ext cx="1624889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20888"/>
            <a:ext cx="9144000" cy="98107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  <a:latin typeface="Comic Sans MS" pitchFamily="66" charset="0"/>
              </a:rPr>
              <a:t>Questions???</a:t>
            </a:r>
            <a:endParaRPr lang="en-U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sz="6500" b="1" dirty="0" smtClean="0">
                <a:solidFill>
                  <a:schemeClr val="tx1"/>
                </a:solidFill>
                <a:latin typeface="Comic Sans MS" pitchFamily="66" charset="0"/>
              </a:rPr>
              <a:t>Welcome!!</a:t>
            </a:r>
            <a:endParaRPr lang="en-US" sz="6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r>
              <a:rPr lang="en-US" sz="2400" b="1" dirty="0" smtClean="0">
                <a:latin typeface="Comic Sans MS" pitchFamily="66" charset="0"/>
              </a:rPr>
              <a:t>Meet the Team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Deron Crawford (Principal)</a:t>
            </a:r>
          </a:p>
          <a:p>
            <a:pPr marL="457200" lvl="1" indent="0"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Ginger Scally (6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magnet social studies)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Megan Sakadales (6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magnet English language arts)</a:t>
            </a:r>
          </a:p>
          <a:p>
            <a:pPr lvl="1"/>
            <a:endParaRPr lang="en-US" sz="2000" b="1" dirty="0" smtClean="0">
              <a:latin typeface="Comic Sans MS" pitchFamily="66" charset="0"/>
            </a:endParaRP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Crystal Drexel </a:t>
            </a:r>
            <a:r>
              <a:rPr lang="en-US" sz="1900" b="1" dirty="0" smtClean="0">
                <a:latin typeface="Comic Sans MS" pitchFamily="66" charset="0"/>
              </a:rPr>
              <a:t>(7</a:t>
            </a:r>
            <a:r>
              <a:rPr lang="en-US" sz="1900" b="1" baseline="30000" dirty="0" smtClean="0">
                <a:latin typeface="Comic Sans MS" pitchFamily="66" charset="0"/>
              </a:rPr>
              <a:t>th</a:t>
            </a:r>
            <a:r>
              <a:rPr lang="en-US" sz="1900" b="1" dirty="0" smtClean="0">
                <a:latin typeface="Comic Sans MS" pitchFamily="66" charset="0"/>
              </a:rPr>
              <a:t> grade magnet social studies/coordinator)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Katie Harris (7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magnet English language arts)</a:t>
            </a:r>
          </a:p>
          <a:p>
            <a:pPr lvl="1"/>
            <a:endParaRPr lang="en-US" sz="2000" b="1" dirty="0" smtClean="0">
              <a:latin typeface="Comic Sans MS" pitchFamily="66" charset="0"/>
            </a:endParaRP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Amanda Baran (8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magnet social studies)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Hannah Vann (8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magnet English language arts)</a:t>
            </a:r>
          </a:p>
          <a:p>
            <a:pPr lvl="1"/>
            <a:endParaRPr lang="en-US" sz="2000" b="1" dirty="0" smtClean="0">
              <a:latin typeface="Comic Sans MS" pitchFamily="66" charset="0"/>
            </a:endParaRP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Kevin Tressler (7</a:t>
            </a:r>
            <a:r>
              <a:rPr lang="en-US" sz="2000" b="1" baseline="30000" dirty="0" smtClean="0">
                <a:latin typeface="Comic Sans MS" pitchFamily="66" charset="0"/>
              </a:rPr>
              <a:t>th</a:t>
            </a:r>
            <a:r>
              <a:rPr lang="en-US" sz="2000" b="1" dirty="0" smtClean="0">
                <a:latin typeface="Comic Sans MS" pitchFamily="66" charset="0"/>
              </a:rPr>
              <a:t> grade English language arts/ Technology and Humanities Enrichment Specialist)</a:t>
            </a:r>
          </a:p>
        </p:txBody>
      </p:sp>
      <p:pic>
        <p:nvPicPr>
          <p:cNvPr id="106500" name="Picture 4" descr="C:\Users\DrexeCry\AppData\Local\Microsoft\Windows\Temporary Internet Files\Content.IE5\X0RACWM9\MC9000891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1005020" cy="100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1" name="Picture 5" descr="C:\Users\DrexeCry\AppData\Local\Microsoft\Windows\Temporary Internet Files\Content.IE5\Y6NRLN1S\MC900412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9654"/>
            <a:ext cx="1247603" cy="83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en-US" sz="5500" b="1" dirty="0" smtClean="0">
                <a:solidFill>
                  <a:schemeClr val="tx1"/>
                </a:solidFill>
                <a:latin typeface="Comic Sans MS" pitchFamily="66" charset="0"/>
              </a:rPr>
              <a:t>The ERH Magnet Program</a:t>
            </a:r>
            <a:endParaRPr lang="en-US" sz="5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57006"/>
          </a:xfrm>
        </p:spPr>
        <p:txBody>
          <a:bodyPr/>
          <a:lstStyle/>
          <a:p>
            <a:r>
              <a:rPr lang="en-US" sz="2400" b="1" dirty="0">
                <a:latin typeface="Comic Sans MS" pitchFamily="66" charset="0"/>
              </a:rPr>
              <a:t>A</a:t>
            </a:r>
            <a:r>
              <a:rPr lang="en-US" sz="2400" b="1" dirty="0" smtClean="0">
                <a:latin typeface="Comic Sans MS" pitchFamily="66" charset="0"/>
              </a:rPr>
              <a:t>cademic Coursework</a:t>
            </a:r>
          </a:p>
          <a:p>
            <a:pPr lvl="1"/>
            <a:r>
              <a:rPr lang="en-US" sz="1800" b="1" dirty="0" smtClean="0">
                <a:latin typeface="Comic Sans MS" pitchFamily="66" charset="0"/>
              </a:rPr>
              <a:t>Magnet English Language Arts</a:t>
            </a:r>
          </a:p>
          <a:p>
            <a:pPr lvl="1"/>
            <a:r>
              <a:rPr lang="en-US" sz="1800" b="1" dirty="0" smtClean="0">
                <a:latin typeface="Comic Sans MS" pitchFamily="66" charset="0"/>
              </a:rPr>
              <a:t>Magnet Social Studies</a:t>
            </a:r>
          </a:p>
          <a:p>
            <a:pPr lvl="1"/>
            <a:r>
              <a:rPr lang="en-US" sz="1800" b="1" dirty="0" smtClean="0">
                <a:latin typeface="Comic Sans MS" pitchFamily="66" charset="0"/>
              </a:rPr>
              <a:t>Merit Science*</a:t>
            </a:r>
          </a:p>
          <a:p>
            <a:pPr lvl="1"/>
            <a:r>
              <a:rPr lang="en-US" sz="1800" b="1" dirty="0" smtClean="0">
                <a:latin typeface="Comic Sans MS" pitchFamily="66" charset="0"/>
              </a:rPr>
              <a:t>Merit Math*</a:t>
            </a:r>
          </a:p>
          <a:p>
            <a:pPr marL="914400" lvl="2" indent="0">
              <a:buNone/>
            </a:pPr>
            <a:r>
              <a:rPr lang="en-US" sz="1400" b="1" dirty="0" smtClean="0">
                <a:latin typeface="Comic Sans MS" pitchFamily="66" charset="0"/>
              </a:rPr>
              <a:t>*Some exceptions may apply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Related Arts Coursework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World Languages	-Band		-Performing Arts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Art			-Orchestra	-Tech. Ed. 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Physical Education	-Chorus</a:t>
            </a:r>
          </a:p>
          <a:p>
            <a:r>
              <a:rPr lang="en-US" sz="2400" b="1" dirty="0" smtClean="0">
                <a:latin typeface="Comic Sans MS" pitchFamily="66" charset="0"/>
              </a:rPr>
              <a:t>Enrichment Opportunities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Technology 		-Continuation of the MD Writing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Art                        Project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Humanities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Communications</a:t>
            </a:r>
          </a:p>
          <a:p>
            <a:pPr marL="914400" lvl="2" indent="0"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 lvl="1"/>
            <a:endParaRPr lang="en-US" sz="1600" b="1" dirty="0" smtClean="0">
              <a:latin typeface="Comic Sans MS" pitchFamily="66" charset="0"/>
            </a:endParaRPr>
          </a:p>
        </p:txBody>
      </p:sp>
      <p:pic>
        <p:nvPicPr>
          <p:cNvPr id="152578" name="Picture 2" descr="http://t2.gstatic.com/images?q=tbn:ANd9GcQtf5SOOTqOHYY96Sh344FsvRTOkLZr1z2uc-pHPxLDo30YwUM8:www.concordiasupply.com/vbs/2012/gospel-light/SonRise-Images-VBS/sonrise-husky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2190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sz="6500" b="1" dirty="0" smtClean="0">
                <a:solidFill>
                  <a:schemeClr val="tx1"/>
                </a:solidFill>
                <a:latin typeface="Comic Sans MS" pitchFamily="66" charset="0"/>
              </a:rPr>
              <a:t>Merit vs. Magnet</a:t>
            </a:r>
            <a:endParaRPr lang="en-US" sz="6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611560" y="1484784"/>
            <a:ext cx="3744416" cy="4525963"/>
          </a:xfrm>
          <a:ln>
            <a:solidFill>
              <a:schemeClr val="tx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latin typeface="Comic Sans MS" pitchFamily="66" charset="0"/>
              </a:rPr>
              <a:t>Merit</a:t>
            </a:r>
          </a:p>
          <a:p>
            <a:r>
              <a:rPr lang="en-US" sz="2000" b="1" dirty="0" smtClean="0">
                <a:latin typeface="Comic Sans MS" pitchFamily="66" charset="0"/>
              </a:rPr>
              <a:t>Accelerated learning</a:t>
            </a:r>
          </a:p>
          <a:p>
            <a:endParaRPr lang="en-US" sz="20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Direct instruction with independent learning opportunities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Multiple short-term assignments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Cross-curricular instruction is encouraged when feasible 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1468863"/>
            <a:ext cx="3816424" cy="45550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itchFamily="66" charset="0"/>
              </a:rPr>
              <a:t>Magnet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omic Sans MS" pitchFamily="66" charset="0"/>
              </a:rPr>
              <a:t>Compacted county </a:t>
            </a:r>
            <a:r>
              <a:rPr lang="en-US" b="1" dirty="0">
                <a:latin typeface="Comic Sans MS" pitchFamily="66" charset="0"/>
              </a:rPr>
              <a:t>c</a:t>
            </a:r>
            <a:r>
              <a:rPr lang="en-US" b="1" dirty="0" smtClean="0">
                <a:latin typeface="Comic Sans MS" pitchFamily="66" charset="0"/>
              </a:rPr>
              <a:t>urriculum that allows for technology and humanities enrichment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omic Sans MS" pitchFamily="66" charset="0"/>
              </a:rPr>
              <a:t>William and Mary Curriculum Units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omic Sans MS" pitchFamily="66" charset="0"/>
              </a:rPr>
              <a:t>Student centered learning with less direct instruction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omic Sans MS" pitchFamily="66" charset="0"/>
              </a:rPr>
              <a:t>Fewer long-term assignments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omic Sans MS" pitchFamily="66" charset="0"/>
              </a:rPr>
              <a:t>Cross-curricular instruction is routine and happens consistently</a:t>
            </a:r>
          </a:p>
        </p:txBody>
      </p:sp>
    </p:spTree>
    <p:extLst>
      <p:ext uri="{BB962C8B-B14F-4D97-AF65-F5344CB8AC3E}">
        <p14:creationId xmlns:p14="http://schemas.microsoft.com/office/powerpoint/2010/main" val="33084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1131"/>
              </p:ext>
            </p:extLst>
          </p:nvPr>
        </p:nvGraphicFramePr>
        <p:xfrm>
          <a:off x="323528" y="759257"/>
          <a:ext cx="8568951" cy="5431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210327"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Academic Interventions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solidFill>
                            <a:schemeClr val="tx1"/>
                          </a:solidFill>
                          <a:effectLst/>
                        </a:rPr>
                        <a:t>Media Technology</a:t>
                      </a:r>
                      <a:endParaRPr lang="en-US" sz="1400" b="1" kern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solidFill>
                            <a:schemeClr val="tx1"/>
                          </a:solidFill>
                          <a:effectLst/>
                        </a:rPr>
                        <a:t>Special Opportunities</a:t>
                      </a:r>
                      <a:endParaRPr lang="en-US" sz="1400" b="1" kern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517973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Accelerated and compacted county 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curriculum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Cross-curricular lessons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Magnet specific texts</a:t>
                      </a:r>
                    </a:p>
                    <a:p>
                      <a:pPr marL="45720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-The Norton Anthology</a:t>
                      </a:r>
                    </a:p>
                    <a:p>
                      <a:pPr marL="45720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-The Hobbit</a:t>
                      </a:r>
                    </a:p>
                    <a:p>
                      <a:pPr marL="45720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-Animal 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Farm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Implementation of 21st Century Learning Skills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Teacher 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Creativity Training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Higher Order Teaching Strategies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Socratic Seminars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Philosophical Chairs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Facilitated Learning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Arts 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Infusion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William and Mary Units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Jacob’s Ladder strategies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Wireless laptop labs for each grade level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Digital and video cameras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Promethean interactive boards, slates, and dual user pens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CPS clicker systems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Podcast software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Video conferencing tools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err="1">
                          <a:solidFill>
                            <a:schemeClr val="tx1"/>
                          </a:solidFill>
                          <a:effectLst/>
                        </a:rPr>
                        <a:t>Photostory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, movie 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maker, IMovie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Excessive use of internet based creativity tools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One</a:t>
                      </a:r>
                      <a:r>
                        <a:rPr lang="en-US" sz="1400" b="1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to one iPads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MacBook class set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Advanced morning announcement equipment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Focus on college and career readiness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Numerous extracurricular learning opportunities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Smithsonian Interactive Dig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r>
                        <a:rPr lang="en-US" sz="1400" b="1" kern="140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 Anniversary of the Battle of Antietam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Medieval Times </a:t>
                      </a:r>
                      <a:endParaRPr lang="en-US" sz="1400" b="1" kern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College Visits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Holocaust Museum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Museum of Natural History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Char char="-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Museum of American History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Access to Washington </a:t>
                      </a:r>
                      <a:r>
                        <a:rPr lang="en-US" sz="1400" b="1" kern="1400" dirty="0" err="1" smtClean="0">
                          <a:solidFill>
                            <a:schemeClr val="tx1"/>
                          </a:solidFill>
                          <a:effectLst/>
                        </a:rPr>
                        <a:t>CountyTechnical</a:t>
                      </a:r>
                      <a:r>
                        <a:rPr lang="en-US" sz="14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High School Media Programs</a:t>
                      </a: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/>
                        <a:buChar char=""/>
                      </a:pPr>
                      <a:r>
                        <a:rPr lang="en-US" sz="1400" b="1" kern="1400" dirty="0">
                          <a:solidFill>
                            <a:schemeClr val="tx1"/>
                          </a:solidFill>
                          <a:effectLst/>
                        </a:rPr>
                        <a:t>Clubs</a:t>
                      </a:r>
                      <a:endParaRPr lang="en-US" sz="1400" b="1" kern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5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981075"/>
          </a:xfrm>
        </p:spPr>
        <p:txBody>
          <a:bodyPr/>
          <a:lstStyle/>
          <a:p>
            <a:r>
              <a:rPr lang="en-US" sz="6500" b="1" dirty="0" smtClean="0">
                <a:solidFill>
                  <a:schemeClr val="tx1"/>
                </a:solidFill>
                <a:latin typeface="Comic Sans MS" pitchFamily="66" charset="0"/>
              </a:rPr>
              <a:t>Sixth Grade Magnet</a:t>
            </a:r>
            <a:endParaRPr lang="en-US" sz="6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07504" y="1196752"/>
            <a:ext cx="6840760" cy="5112568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 commonality among many magnet texts is the theme, a hero experiencing a journey or quest.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Students read excerpts from the advanced level text </a:t>
            </a:r>
            <a:r>
              <a:rPr lang="en-US" sz="2000" b="1" i="1" dirty="0" smtClean="0">
                <a:latin typeface="Comic Sans MS" pitchFamily="66" charset="0"/>
              </a:rPr>
              <a:t>The Norton Anthology: World Masterpieces. </a:t>
            </a:r>
            <a:r>
              <a:rPr lang="en-US" sz="2000" b="1" dirty="0" smtClean="0">
                <a:latin typeface="Comic Sans MS" pitchFamily="66" charset="0"/>
              </a:rPr>
              <a:t>Additionally, students will read other novels that will support the curriculum.</a:t>
            </a:r>
            <a:endParaRPr lang="en-US" sz="2000" b="1" i="1" dirty="0" smtClean="0">
              <a:latin typeface="Comic Sans MS" pitchFamily="66" charset="0"/>
            </a:endParaRPr>
          </a:p>
          <a:p>
            <a:endParaRPr lang="en-US" sz="2000" b="1" i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Completion of various independent mini projects which integrate research, art, reading, writing, and technology.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Field trips to curriculum based sites such as: Museum of Natural History (Forensic Anthropology Labs).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2050" name="Picture 2" descr="C:\Users\DrexeCry\AppData\Local\Microsoft\Windows\Temporary Internet Files\Content.IE5\7YGJDFGK\MP90040530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44824"/>
            <a:ext cx="1832248" cy="173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rexeCry\AppData\Local\Microsoft\Windows\Temporary Internet Files\Content.IE5\Y6NRLN1S\MC9003315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127" y="3864634"/>
            <a:ext cx="1448554" cy="179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  <a:latin typeface="Comic Sans MS" pitchFamily="66" charset="0"/>
              </a:rPr>
              <a:t>Seventh Grade Magnet</a:t>
            </a:r>
            <a:endParaRPr lang="en-U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70151" y="1186210"/>
            <a:ext cx="7092280" cy="526712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William and Mary Unit (1940’s)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Use of </a:t>
            </a:r>
            <a:r>
              <a:rPr lang="en-US" sz="2000" b="1" dirty="0">
                <a:latin typeface="Comic Sans MS" pitchFamily="66" charset="0"/>
              </a:rPr>
              <a:t>v</a:t>
            </a:r>
            <a:r>
              <a:rPr lang="en-US" sz="2000" b="1" dirty="0" smtClean="0">
                <a:latin typeface="Comic Sans MS" pitchFamily="66" charset="0"/>
              </a:rPr>
              <a:t>arious informational text of a historical nature.</a:t>
            </a:r>
          </a:p>
          <a:p>
            <a:pPr lvl="1"/>
            <a:r>
              <a:rPr lang="en-US" sz="1600" b="1" dirty="0" smtClean="0">
                <a:latin typeface="Comic Sans MS" pitchFamily="66" charset="0"/>
              </a:rPr>
              <a:t>Video diary creation of Holocaust victim/survivor</a:t>
            </a:r>
          </a:p>
          <a:p>
            <a:pPr lvl="1"/>
            <a:endParaRPr lang="en-US" sz="16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Novelists that focus on various cultures or time periods.</a:t>
            </a:r>
          </a:p>
          <a:p>
            <a:pPr lvl="1"/>
            <a:r>
              <a:rPr lang="en-US" sz="1600" b="1" dirty="0" smtClean="0">
                <a:latin typeface="Comic Sans MS" pitchFamily="66" charset="0"/>
              </a:rPr>
              <a:t>Chaucer, </a:t>
            </a:r>
            <a:r>
              <a:rPr lang="en-US" sz="1600" b="1" dirty="0" err="1" smtClean="0">
                <a:latin typeface="Comic Sans MS" pitchFamily="66" charset="0"/>
              </a:rPr>
              <a:t>Bodeen</a:t>
            </a:r>
            <a:r>
              <a:rPr lang="en-US" sz="1600" b="1" dirty="0" smtClean="0">
                <a:latin typeface="Comic Sans MS" pitchFamily="66" charset="0"/>
              </a:rPr>
              <a:t>, Barrie</a:t>
            </a:r>
          </a:p>
          <a:p>
            <a:pPr marL="457200" lvl="1" indent="0">
              <a:buNone/>
            </a:pPr>
            <a:endParaRPr lang="en-US" sz="16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Poets who write in various forms.</a:t>
            </a:r>
            <a:endParaRPr lang="en-US" sz="1600" b="1" dirty="0" smtClean="0">
              <a:latin typeface="Comic Sans MS" pitchFamily="66" charset="0"/>
            </a:endParaRP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Compacted county social studies curriculum with a focus on cross curricular instruction.</a:t>
            </a:r>
            <a:endParaRPr lang="en-US" sz="1600" b="1" dirty="0" smtClean="0">
              <a:latin typeface="Comic Sans MS" pitchFamily="66" charset="0"/>
            </a:endParaRPr>
          </a:p>
          <a:p>
            <a:endParaRPr lang="en-US" sz="2000" b="1" dirty="0" smtClean="0">
              <a:latin typeface="Comic Sans MS" pitchFamily="66" charset="0"/>
            </a:endParaRPr>
          </a:p>
        </p:txBody>
      </p:sp>
      <p:pic>
        <p:nvPicPr>
          <p:cNvPr id="3075" name="Picture 3" descr="C:\Users\DrexeCry\AppData\Local\Microsoft\Windows\Temporary Internet Files\Content.IE5\X0RACWM9\MC90043487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92" y="149521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rexeCry\AppData\Local\Microsoft\Windows\Temporary Internet Files\Content.IE5\7YGJDFGK\MC90043266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92" y="345970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6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99192" y="1186210"/>
            <a:ext cx="8794338" cy="5123110"/>
          </a:xfrm>
          <a:ln w="158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latin typeface="Comic Sans MS" pitchFamily="66" charset="0"/>
              </a:rPr>
              <a:t>Integration of the Humanities in literature and non-fiction.</a:t>
            </a:r>
          </a:p>
          <a:p>
            <a:r>
              <a:rPr lang="en-US" sz="2000" b="1" dirty="0" smtClean="0">
                <a:latin typeface="Comic Sans MS" pitchFamily="66" charset="0"/>
              </a:rPr>
              <a:t>Multimedia Projects</a:t>
            </a:r>
          </a:p>
          <a:p>
            <a:r>
              <a:rPr lang="en-US" sz="2000" b="1" dirty="0" smtClean="0">
                <a:latin typeface="Comic Sans MS" pitchFamily="66" charset="0"/>
              </a:rPr>
              <a:t>Socratic </a:t>
            </a:r>
            <a:r>
              <a:rPr lang="en-US" sz="2000" b="1" dirty="0">
                <a:latin typeface="Comic Sans MS" pitchFamily="66" charset="0"/>
              </a:rPr>
              <a:t>Seminars</a:t>
            </a:r>
          </a:p>
          <a:p>
            <a:r>
              <a:rPr lang="en-US" sz="2000" b="1" dirty="0" smtClean="0">
                <a:latin typeface="Comic Sans MS" pitchFamily="66" charset="0"/>
              </a:rPr>
              <a:t>Visual </a:t>
            </a:r>
            <a:r>
              <a:rPr lang="en-US" sz="2000" b="1" dirty="0">
                <a:latin typeface="Comic Sans MS" pitchFamily="66" charset="0"/>
              </a:rPr>
              <a:t>Thinking </a:t>
            </a:r>
            <a:r>
              <a:rPr lang="en-US" sz="2000" b="1" dirty="0" smtClean="0">
                <a:latin typeface="Comic Sans MS" pitchFamily="66" charset="0"/>
              </a:rPr>
              <a:t>Strategies</a:t>
            </a:r>
          </a:p>
          <a:p>
            <a:r>
              <a:rPr lang="en-US" sz="2000" b="1" dirty="0" smtClean="0">
                <a:latin typeface="Comic Sans MS" pitchFamily="66" charset="0"/>
              </a:rPr>
              <a:t>William &amp; Mary </a:t>
            </a:r>
          </a:p>
          <a:p>
            <a:pPr lvl="1"/>
            <a:r>
              <a:rPr lang="en-US" sz="1600" b="1" dirty="0" smtClean="0">
                <a:latin typeface="Comic Sans MS" pitchFamily="66" charset="0"/>
              </a:rPr>
              <a:t>Utopia Unit</a:t>
            </a:r>
          </a:p>
          <a:p>
            <a:pPr lvl="1"/>
            <a:r>
              <a:rPr lang="en-US" sz="1600" b="1" dirty="0" smtClean="0">
                <a:latin typeface="Comic Sans MS" pitchFamily="66" charset="0"/>
              </a:rPr>
              <a:t>Threads of Change in 19</a:t>
            </a:r>
            <a:r>
              <a:rPr lang="en-US" sz="1600" b="1" baseline="30000" dirty="0" smtClean="0">
                <a:latin typeface="Comic Sans MS" pitchFamily="66" charset="0"/>
              </a:rPr>
              <a:t>th</a:t>
            </a:r>
            <a:r>
              <a:rPr lang="en-US" sz="1600" b="1" dirty="0" smtClean="0">
                <a:latin typeface="Comic Sans MS" pitchFamily="66" charset="0"/>
              </a:rPr>
              <a:t> Century American Literature Unit</a:t>
            </a:r>
            <a:endParaRPr lang="en-US" sz="1600" b="1" dirty="0">
              <a:latin typeface="Comic Sans MS" pitchFamily="66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We The People </a:t>
            </a:r>
          </a:p>
          <a:p>
            <a:r>
              <a:rPr lang="en-US" sz="2000" b="1" dirty="0" smtClean="0">
                <a:latin typeface="Comic Sans MS" pitchFamily="66" charset="0"/>
              </a:rPr>
              <a:t>Document Based Questions</a:t>
            </a:r>
          </a:p>
          <a:p>
            <a:r>
              <a:rPr lang="en-US" sz="2000" b="1" dirty="0" smtClean="0">
                <a:latin typeface="Comic Sans MS" pitchFamily="66" charset="0"/>
              </a:rPr>
              <a:t>Debates &amp; Town Hall Meetings </a:t>
            </a:r>
          </a:p>
          <a:p>
            <a:pPr marL="0" indent="0"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Daily integration with technology and multi-media</a:t>
            </a:r>
          </a:p>
          <a:p>
            <a:r>
              <a:rPr lang="en-US" sz="2000" b="1" dirty="0" smtClean="0">
                <a:latin typeface="Comic Sans MS" pitchFamily="66" charset="0"/>
              </a:rPr>
              <a:t>Cross Curricular lesson planning </a:t>
            </a:r>
          </a:p>
          <a:p>
            <a:pPr marL="0" indent="0">
              <a:buNone/>
            </a:pPr>
            <a:r>
              <a:rPr lang="en-US" sz="2000" b="1" dirty="0" smtClean="0">
                <a:latin typeface="Comic Sans MS" pitchFamily="66" charset="0"/>
              </a:rPr>
              <a:t> </a:t>
            </a:r>
            <a:endParaRPr lang="en-US" sz="20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1600" b="1" dirty="0">
              <a:latin typeface="Comic Sans MS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  <a:latin typeface="Comic Sans MS" pitchFamily="66" charset="0"/>
              </a:rPr>
              <a:t>Eighth Grade Magnet</a:t>
            </a:r>
            <a:endParaRPr lang="en-U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49878" y="943289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pic>
        <p:nvPicPr>
          <p:cNvPr id="1026" name="Picture 2" descr="C:\Users\DrexeCry\AppData\Local\Microsoft\Windows\Temporary Internet Files\Content.IE5\Y6NRLN1S\MC90014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06" y="4869160"/>
            <a:ext cx="1477224" cy="113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exeCry\AppData\Local\Microsoft\Windows\Temporary Internet Files\Content.IE5\H1HNJH0E\MC9000345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71" y="1700808"/>
            <a:ext cx="1390519" cy="146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7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en-US" sz="6000" b="1" smtClean="0">
                <a:solidFill>
                  <a:schemeClr val="tx1"/>
                </a:solidFill>
                <a:latin typeface="Comic Sans MS" pitchFamily="66" charset="0"/>
              </a:rPr>
              <a:t>Summer Assignment</a:t>
            </a:r>
            <a:endParaRPr lang="en-U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7544" y="1628800"/>
            <a:ext cx="34667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000" kern="0" dirty="0">
              <a:latin typeface="Comic Sans MS" pitchFamily="66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70150" y="1186211"/>
            <a:ext cx="7426185" cy="3898974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All middle school magnet students in Washington County are expected to complete a summer assignment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The purpose of the assignment is to prepare the student for the rigor of the class, front load necessary knowledge, and establish an overall theme for instruction. </a:t>
            </a:r>
          </a:p>
          <a:p>
            <a:endParaRPr lang="en-US" sz="2000" b="1" dirty="0">
              <a:latin typeface="Comic Sans MS" pitchFamily="66" charset="0"/>
            </a:endParaRPr>
          </a:p>
          <a:p>
            <a:r>
              <a:rPr lang="en-US" sz="2000" b="1" dirty="0" smtClean="0">
                <a:latin typeface="Comic Sans MS" pitchFamily="66" charset="0"/>
              </a:rPr>
              <a:t>Summer assignments will be collected at the start of the school year and will counted in the marking period one grade. 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3074" name="Picture 2" descr="C:\Users\DrexeCry\AppData\Local\Microsoft\Windows\Temporary Internet Files\Content.IE5\X0RACWM9\MC90043922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66" y="1412776"/>
            <a:ext cx="1710558" cy="171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rexeCry\AppData\Local\Microsoft\Windows\Temporary Internet Files\Content.IE5\Y6NRLN1S\MP90040004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63230"/>
            <a:ext cx="2258304" cy="150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3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620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E. Russell Hicks Middle School</vt:lpstr>
      <vt:lpstr>Welcome!!</vt:lpstr>
      <vt:lpstr>The ERH Magnet Program</vt:lpstr>
      <vt:lpstr>Merit vs. Magnet</vt:lpstr>
      <vt:lpstr>PowerPoint Presentation</vt:lpstr>
      <vt:lpstr>Sixth Grade Magnet</vt:lpstr>
      <vt:lpstr>Seventh Grade Magnet</vt:lpstr>
      <vt:lpstr>Eighth Grade Magnet</vt:lpstr>
      <vt:lpstr>Summer Assignment</vt:lpstr>
      <vt:lpstr>Registration</vt:lpstr>
      <vt:lpstr>Questions???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Tressler, Kevin</cp:lastModifiedBy>
  <cp:revision>721</cp:revision>
  <cp:lastPrinted>2013-05-08T13:36:58Z</cp:lastPrinted>
  <dcterms:created xsi:type="dcterms:W3CDTF">2010-05-23T14:28:12Z</dcterms:created>
  <dcterms:modified xsi:type="dcterms:W3CDTF">2014-05-21T12:45:26Z</dcterms:modified>
</cp:coreProperties>
</file>